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7" r:id="rId10"/>
    <p:sldId id="268" r:id="rId11"/>
    <p:sldId id="272" r:id="rId12"/>
    <p:sldId id="273" r:id="rId13"/>
    <p:sldId id="269" r:id="rId14"/>
    <p:sldId id="270" r:id="rId15"/>
    <p:sldId id="278" r:id="rId16"/>
    <p:sldId id="282" r:id="rId17"/>
    <p:sldId id="280" r:id="rId18"/>
    <p:sldId id="279" r:id="rId19"/>
    <p:sldId id="274" r:id="rId20"/>
    <p:sldId id="275" r:id="rId21"/>
    <p:sldId id="281" r:id="rId22"/>
    <p:sldId id="283" r:id="rId23"/>
    <p:sldId id="264" r:id="rId24"/>
    <p:sldId id="277" r:id="rId25"/>
    <p:sldId id="26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 varScale="1">
        <p:scale>
          <a:sx n="73" d="100"/>
          <a:sy n="73" d="100"/>
        </p:scale>
        <p:origin x="6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20E14-B5E0-4E4F-924F-866E9909BC06}" type="datetimeFigureOut">
              <a:rPr lang="en-US" smtClean="0"/>
              <a:pPr/>
              <a:t>15-Mar-20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290E8-5CE8-4870-9F45-4FEBF9BCD4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8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5EC3-69C4-4BBC-8EF2-F5412CEA5F97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8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97AC-5AB1-4B68-B7EB-70CA2898323F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F90C1-6840-4269-9B88-5751D62954AC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50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94B-CE82-4F4B-AF4D-C864C4DA8020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5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FD3E-A504-4906-B146-A2AC8B235E3C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36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AF1D-3155-46CE-ADDC-93EFFC8395A3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63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C93F6-EEA3-4554-AD5E-83EECA83078C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27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864F5-738D-41FF-A166-F0CC620C90AE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9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58088-DB81-44DA-9E69-E38BF55831AE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8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0545-B674-4131-8E9E-490005D86B8D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8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1D61-8931-4278-898D-EE3C2660A4EA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762E-F5B7-45EA-8A91-C7BB2CFFC69D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31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3504-84BA-4BE8-B2AB-2A5F37C8C98D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1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0D79-6E8F-48BE-9DED-5940CD35D055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8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A7247-C1F4-44D7-BE10-4ADE43A655E1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7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951D-C342-48F1-9727-539C849380EB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4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D36FC-F168-409C-AE1C-C1AF4989FE26}" type="datetime1">
              <a:rPr lang="en-US" smtClean="0"/>
              <a:pPr/>
              <a:t>15-Mar-20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4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1928" y="1019299"/>
            <a:ext cx="9592685" cy="30594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i="1" dirty="0" smtClean="0"/>
              <a:t>Diabetic Retinopathy Classification </a:t>
            </a:r>
            <a:r>
              <a:rPr lang="en-US" sz="4900" b="1" i="1" dirty="0"/>
              <a:t>from Retinal Images </a:t>
            </a:r>
            <a:r>
              <a:rPr lang="en-US" sz="4900" b="1" i="1" dirty="0" smtClean="0"/>
              <a:t>using Machine </a:t>
            </a:r>
            <a:r>
              <a:rPr lang="en-US" sz="4900" b="1" i="1" dirty="0"/>
              <a:t>Learning </a:t>
            </a:r>
            <a:r>
              <a:rPr lang="en-US" sz="4900" b="1" i="1" dirty="0" smtClean="0"/>
              <a:t>Approach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9237" y="3948545"/>
            <a:ext cx="8955376" cy="2909455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Tareq Mahmud</a:t>
            </a:r>
            <a:r>
              <a:rPr lang="bn-IN" sz="2000" b="1" dirty="0" smtClean="0">
                <a:solidFill>
                  <a:schemeClr val="tx1"/>
                </a:solidFill>
              </a:rPr>
              <a:t>						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bn-IN" sz="2000" b="1" dirty="0" smtClean="0">
                <a:solidFill>
                  <a:schemeClr val="tx1"/>
                </a:solidFill>
              </a:rPr>
              <a:t>	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          Indronil Bhattacharjee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Roll no : </a:t>
            </a:r>
            <a:r>
              <a:rPr lang="en-US" i="1" dirty="0" smtClean="0">
                <a:solidFill>
                  <a:schemeClr val="tx1"/>
                </a:solidFill>
              </a:rPr>
              <a:t>1507089</a:t>
            </a:r>
            <a:r>
              <a:rPr lang="en-US" dirty="0" smtClean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</a:rPr>
              <a:t>	 </a:t>
            </a:r>
            <a:r>
              <a:rPr lang="en-US" dirty="0" smtClean="0">
                <a:solidFill>
                  <a:schemeClr val="tx1"/>
                </a:solidFill>
              </a:rPr>
              <a:t>           Roll </a:t>
            </a:r>
            <a:r>
              <a:rPr lang="en-US" dirty="0">
                <a:solidFill>
                  <a:schemeClr val="tx1"/>
                </a:solidFill>
              </a:rPr>
              <a:t>no : </a:t>
            </a:r>
            <a:r>
              <a:rPr lang="en-US" i="1" dirty="0" smtClean="0">
                <a:solidFill>
                  <a:schemeClr val="tx1"/>
                </a:solidFill>
              </a:rPr>
              <a:t>1507105</a:t>
            </a:r>
            <a:endParaRPr lang="en-US" i="1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Supervised by :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spcBef>
                <a:spcPts val="800"/>
              </a:spcBef>
            </a:pPr>
            <a:r>
              <a:rPr lang="en-US" dirty="0" smtClean="0">
                <a:solidFill>
                  <a:schemeClr val="tx1"/>
                </a:solidFill>
              </a:rPr>
              <a:t>Mr. Al-Mahmud</a:t>
            </a:r>
          </a:p>
          <a:p>
            <a:pPr algn="ctr">
              <a:spcBef>
                <a:spcPts val="800"/>
              </a:spcBef>
            </a:pPr>
            <a:r>
              <a:rPr lang="en-US" dirty="0" smtClean="0">
                <a:solidFill>
                  <a:schemeClr val="tx1"/>
                </a:solidFill>
              </a:rPr>
              <a:t>Assistant Professor</a:t>
            </a:r>
          </a:p>
          <a:p>
            <a:pPr algn="ctr">
              <a:spcBef>
                <a:spcPts val="800"/>
              </a:spcBef>
            </a:pPr>
            <a:r>
              <a:rPr lang="en-US" dirty="0" smtClean="0">
                <a:solidFill>
                  <a:schemeClr val="tx1"/>
                </a:solidFill>
              </a:rPr>
              <a:t>Department of CSE, KUET.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Preprocessing for Exudate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007429" y="2867701"/>
            <a:ext cx="37384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53375" y="2867701"/>
            <a:ext cx="39215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727720" y="3975159"/>
            <a:ext cx="0" cy="33280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961057" y="5379959"/>
            <a:ext cx="424193" cy="107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007429" y="5355256"/>
            <a:ext cx="37147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2604029" y="1479894"/>
            <a:ext cx="2180734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(a) Input Image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592925" y="6369842"/>
            <a:ext cx="2191838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(f) After thresholding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581658" y="1479894"/>
            <a:ext cx="2180734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(b) Green Channel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584510" y="1479894"/>
            <a:ext cx="2180734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(c) CLAHE image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570554" y="6407359"/>
            <a:ext cx="2191838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(e) Median Filtered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8575944" y="6390359"/>
            <a:ext cx="2191838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(d) After Dilation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16" y="1858690"/>
            <a:ext cx="2143876" cy="2107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875" y="1858690"/>
            <a:ext cx="2117261" cy="2069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209" y="1858690"/>
            <a:ext cx="2069022" cy="2075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079" y="4348445"/>
            <a:ext cx="2119281" cy="21121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875" y="4303313"/>
            <a:ext cx="2160517" cy="21532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515" y="4201672"/>
            <a:ext cx="2153569" cy="21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9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19" grpId="0"/>
      <p:bldP spid="20" grpId="0"/>
      <p:bldP spid="29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179" y="611561"/>
            <a:ext cx="9215093" cy="1280890"/>
          </a:xfrm>
        </p:spPr>
        <p:txBody>
          <a:bodyPr/>
          <a:lstStyle/>
          <a:p>
            <a:r>
              <a:rPr lang="en-US" b="1" dirty="0"/>
              <a:t>Preprocessing for Blood </a:t>
            </a:r>
            <a:r>
              <a:rPr lang="en-US" b="1" dirty="0" smtClean="0"/>
              <a:t>Vessel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802743" y="2847059"/>
            <a:ext cx="37384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470398" y="2847059"/>
            <a:ext cx="39215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181172" y="2886885"/>
            <a:ext cx="442921" cy="797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906575" y="3981994"/>
            <a:ext cx="0" cy="30283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095806" y="5326743"/>
            <a:ext cx="569223" cy="9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1502558" y="1479894"/>
            <a:ext cx="2180734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(a) Input Image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277394" y="6429708"/>
            <a:ext cx="2704012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(f) After Noise removal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236017" y="1479894"/>
            <a:ext cx="2180734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(b) Green Channel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883805" y="1454982"/>
            <a:ext cx="2180734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(c) CLAHE image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8803061" y="6398734"/>
            <a:ext cx="2191838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(e) </a:t>
            </a:r>
            <a:r>
              <a:rPr lang="en-US" sz="2000" dirty="0">
                <a:solidFill>
                  <a:schemeClr val="tx1"/>
                </a:solidFill>
              </a:rPr>
              <a:t>After subtraction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624093" y="1223022"/>
            <a:ext cx="2331346" cy="7304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(d) Morphological closing and opening</a:t>
            </a:r>
          </a:p>
        </p:txBody>
      </p:sp>
      <p:pic>
        <p:nvPicPr>
          <p:cNvPr id="38" name="Picture 37" descr="https://scontent.fdac6-1.fna.fbcdn.net/v/t1.15752-9/87353389_215044513229939_3093880099695493120_n.jpg?_nc_cat=108&amp;_nc_ohc=OnPUgYaOZUMAX8yyXyD&amp;_nc_ht=scontent.fdac6-1.fna&amp;oh=9d89aa2e0fb6853c57df2752f65c1c14&amp;oe=5EB9778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72" y="1874639"/>
            <a:ext cx="2158524" cy="210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 descr="https://scontent.fdac6-1.fna.fbcdn.net/v/t1.15752-9/87367557_1339709679548240_8336914400690569216_n.jpg?_nc_cat=103&amp;_nc_ohc=Q1Lcr2FmHywAX-1Bd3h&amp;_nc_ht=scontent.fdac6-1.fna&amp;oh=461ede089945c26ba4b380aa6f49963d&amp;oe=5EBF84F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30" y="1858690"/>
            <a:ext cx="2144796" cy="205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 descr="https://scontent.fdac6-1.fna.fbcdn.net/v/t1.15752-9/87969777_178881426887633_690842921171156992_n.jpg?_nc_cat=104&amp;_nc_ohc=1pDXyJzbpPwAX-1gnjy&amp;_nc_ht=scontent.fdac6-1.fna&amp;oh=02568e18979bb03dca872783bd15632d&amp;oe=5EBCA36C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967" y="1874639"/>
            <a:ext cx="2137043" cy="204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 descr="https://scontent.fdac6-1.fna.fbcdn.net/v/t1.15752-9/87980793_200877971272251_2178525567081512960_n.jpg?_nc_cat=105&amp;_nc_ohc=zyrKXisaMyAAX-44IVd&amp;_nc_ht=scontent.fdac6-1.fna&amp;oh=5b714b483f716305a4df63608b6d2c52&amp;oe=5EB8F7A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1810" r="2486" b="2700"/>
          <a:stretch/>
        </p:blipFill>
        <p:spPr bwMode="auto">
          <a:xfrm>
            <a:off x="9739203" y="1918402"/>
            <a:ext cx="2087886" cy="20215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4824216" y="5311991"/>
            <a:ext cx="573696" cy="534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https://scontent.fdac6-1.fna.fbcdn.net/v/t1.15752-9/87349117_197452254673816_703012358817054720_n.jpg?_nc_cat=107&amp;_nc_ohc=8Li34z5GJCsAX-_if33&amp;_nc_ht=scontent.fdac6-1.fna&amp;oh=38563eb6294d652d1bdac5b580ab3525&amp;oe=5EF92E8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 t="1810" r="2248" b="1567"/>
          <a:stretch/>
        </p:blipFill>
        <p:spPr bwMode="auto">
          <a:xfrm>
            <a:off x="8803061" y="4307270"/>
            <a:ext cx="2207027" cy="20655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 descr="https://scontent.fdac6-1.fna.fbcdn.net/v/t1.15752-9/87360373_132858298048360_3782275903120211968_n.jpg?_nc_cat=104&amp;_nc_ohc=xQb3NdOzMxMAX8o0l9p&amp;_nc_ht=scontent.fdac6-1.fna&amp;oh=445a3fb5e9da0a6e3de2e0f04b7d9869&amp;oe=5EC1E964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2036" r="1800" b="1577"/>
          <a:stretch/>
        </p:blipFill>
        <p:spPr bwMode="auto">
          <a:xfrm>
            <a:off x="5541974" y="4291009"/>
            <a:ext cx="2248997" cy="20493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 descr="https://scontent.fdac6-1.fna.fbcdn.net/v/t1.15752-9/87955660_1029674824082323_1741069833585295360_n.jpg?_nc_cat=107&amp;_nc_ohc=KPtnApRMD2sAX-GybXZ&amp;_nc_ht=scontent.fdac6-1.fna&amp;oh=59655cd1589b319a1316bdf3eed31fc7&amp;oe=5EC252DD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2488" r="2931" b="2923"/>
          <a:stretch/>
        </p:blipFill>
        <p:spPr bwMode="auto">
          <a:xfrm>
            <a:off x="2325189" y="4291009"/>
            <a:ext cx="2204694" cy="20275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0" name="Content Placeholder 2"/>
          <p:cNvSpPr txBox="1">
            <a:spLocks/>
          </p:cNvSpPr>
          <p:nvPr/>
        </p:nvSpPr>
        <p:spPr>
          <a:xfrm>
            <a:off x="2103121" y="6378086"/>
            <a:ext cx="2599508" cy="425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(g)</a:t>
            </a:r>
            <a:r>
              <a:rPr lang="bn-IN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After thresholding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19" grpId="0"/>
      <p:bldP spid="20" grpId="0"/>
      <p:bldP spid="29" grpId="0"/>
      <p:bldP spid="31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291" y="624110"/>
            <a:ext cx="9903155" cy="1280890"/>
          </a:xfrm>
        </p:spPr>
        <p:txBody>
          <a:bodyPr/>
          <a:lstStyle/>
          <a:p>
            <a:r>
              <a:rPr lang="en-US" b="1" dirty="0"/>
              <a:t>Preprocessing for </a:t>
            </a:r>
            <a:r>
              <a:rPr lang="en-US" b="1" dirty="0" smtClean="0"/>
              <a:t>Microaneurysm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802743" y="2847059"/>
            <a:ext cx="37384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470398" y="2847059"/>
            <a:ext cx="39215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140990" y="2886343"/>
            <a:ext cx="442921" cy="797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586912" y="3936287"/>
            <a:ext cx="0" cy="30283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>
          <a:xfrm>
            <a:off x="1502558" y="1479894"/>
            <a:ext cx="2180734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(a) Input Image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964159" y="6432894"/>
            <a:ext cx="2191838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(f) After thresholding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236017" y="1479894"/>
            <a:ext cx="2180734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(b) Green Channel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883805" y="1454982"/>
            <a:ext cx="2180734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(c) CLAHE image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9361715" y="6398734"/>
            <a:ext cx="2550066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 (e) Inverted Image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155997" y="1454981"/>
            <a:ext cx="2861831" cy="428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(d) Morphological erosion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6445345" y="5324716"/>
            <a:ext cx="433274" cy="364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2"/>
          <p:cNvSpPr txBox="1">
            <a:spLocks/>
          </p:cNvSpPr>
          <p:nvPr/>
        </p:nvSpPr>
        <p:spPr>
          <a:xfrm>
            <a:off x="1311579" y="6432894"/>
            <a:ext cx="2586459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(h) After subtraction</a:t>
            </a:r>
          </a:p>
        </p:txBody>
      </p:sp>
      <p:pic>
        <p:nvPicPr>
          <p:cNvPr id="33" name="Picture 32" descr="https://scontent.fdac6-1.fna.fbcdn.net/v/t1.15752-9/87305983_823059291492024_2057024395431378944_n.jpg?_nc_cat=111&amp;_nc_ohc=WxVk6HKNaxsAX-K9f4d&amp;_nc_ht=scontent.fdac6-1.fna&amp;oh=6016960477bbb016b60329a262490314&amp;oe=5EBEF43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4" b="5444"/>
          <a:stretch/>
        </p:blipFill>
        <p:spPr bwMode="auto">
          <a:xfrm>
            <a:off x="1502558" y="1877181"/>
            <a:ext cx="2229647" cy="2037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 descr="https://scontent.fdac6-1.fna.fbcdn.net/v/t1.15752-9/87371713_190859605476606_3268194332405923840_n.jpg?_nc_cat=102&amp;_nc_ohc=PdUBjZdy2A8AX8oGgWN&amp;_nc_ht=scontent.fdac6-1.fna&amp;oh=8edb9cd1520be438fc965b969ce9f9b7&amp;oe=5F00ABF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" b="5705"/>
          <a:stretch/>
        </p:blipFill>
        <p:spPr bwMode="auto">
          <a:xfrm>
            <a:off x="4302918" y="1857606"/>
            <a:ext cx="2126808" cy="20574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Picture 34" descr="https://scontent.fdac6-1.fna.fbcdn.net/v/t1.15752-9/87345811_2586320048361855_4708854950510198784_n.jpg?_nc_cat=100&amp;_nc_ohc=lTl37VmBw9cAX_hrpVI&amp;_nc_ht=scontent.fdac6-1.fna&amp;oh=0bc746cfb8cf981efd39f981183cf615&amp;oe=5EB5E69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" b="5705"/>
          <a:stretch/>
        </p:blipFill>
        <p:spPr bwMode="auto">
          <a:xfrm>
            <a:off x="6938999" y="1877181"/>
            <a:ext cx="2125540" cy="2037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Picture 36" descr="https://scontent.fdac6-1.fna.fbcdn.net/v/t1.15752-9/87960623_481254152543580_6170807881869295616_n.jpg?_nc_cat=106&amp;_nc_ohc=Rot1t33tOCIAX_2artv&amp;_nc_ht=scontent.fdac6-1.fna&amp;oh=b1814a22583385967374ba38d3c1dece&amp;oe=5EFCE8EE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" b="4667"/>
          <a:stretch/>
        </p:blipFill>
        <p:spPr bwMode="auto">
          <a:xfrm>
            <a:off x="6934030" y="4239120"/>
            <a:ext cx="2130510" cy="20410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 descr="https://scontent.fdac6-1.fna.fbcdn.net/v/t1.15752-9/87940117_228186744888289_2452286997276917760_n.jpg?_nc_cat=102&amp;_nc_ohc=29gATqpKrKIAX8kOt_i&amp;_nc_ht=scontent.fdac6-1.fna&amp;oh=04500ab4302d27c6f156bb8a6360ccad&amp;oe=5EB69C9A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4911"/>
          <a:stretch/>
        </p:blipFill>
        <p:spPr bwMode="auto">
          <a:xfrm>
            <a:off x="4320952" y="4239120"/>
            <a:ext cx="2095799" cy="20410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b="2567"/>
          <a:stretch/>
        </p:blipFill>
        <p:spPr>
          <a:xfrm>
            <a:off x="1502558" y="4239121"/>
            <a:ext cx="2229647" cy="20410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7264" y="1853621"/>
            <a:ext cx="2118522" cy="206146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8576" y="4280625"/>
            <a:ext cx="2117210" cy="199954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9100163" y="5302829"/>
            <a:ext cx="433274" cy="364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/>
          <p:cNvSpPr txBox="1">
            <a:spLocks/>
          </p:cNvSpPr>
          <p:nvPr/>
        </p:nvSpPr>
        <p:spPr>
          <a:xfrm>
            <a:off x="4103756" y="6432894"/>
            <a:ext cx="2475572" cy="425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(g) Small area removal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3792586" y="5309152"/>
            <a:ext cx="433274" cy="364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78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19" grpId="0"/>
      <p:bldP spid="20" grpId="0"/>
      <p:bldP spid="29" grpId="0"/>
      <p:bldP spid="31" grpId="0"/>
      <p:bldP spid="50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 Extraction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42685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The </a:t>
            </a:r>
            <a:r>
              <a:rPr lang="en-US" sz="2000" b="1" dirty="0" smtClean="0">
                <a:solidFill>
                  <a:schemeClr val="tx1"/>
                </a:solidFill>
              </a:rPr>
              <a:t>features which are extracted </a:t>
            </a:r>
            <a:r>
              <a:rPr lang="en-US" sz="2000" b="1" dirty="0">
                <a:solidFill>
                  <a:schemeClr val="tx1"/>
                </a:solidFill>
              </a:rPr>
              <a:t>to detect Diabetic Retinopathy </a:t>
            </a:r>
            <a:r>
              <a:rPr lang="en-US" sz="2000" b="1" dirty="0" smtClean="0">
                <a:solidFill>
                  <a:schemeClr val="tx1"/>
                </a:solidFill>
              </a:rPr>
              <a:t>are-</a:t>
            </a:r>
          </a:p>
          <a:p>
            <a:pPr marL="0" indent="0" algn="just">
              <a:buNone/>
            </a:pPr>
            <a:endParaRPr lang="en-US" sz="11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1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	•</a:t>
            </a:r>
            <a:r>
              <a:rPr lang="en-US" sz="2000" dirty="0">
                <a:solidFill>
                  <a:schemeClr val="tx1"/>
                </a:solidFill>
              </a:rPr>
              <a:t>	Area of Exudates </a:t>
            </a:r>
          </a:p>
          <a:p>
            <a:pPr marL="0" indent="0" algn="just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	•</a:t>
            </a: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/>
                </a:solidFill>
              </a:rPr>
              <a:t>Area of Blood Vessel</a:t>
            </a:r>
          </a:p>
          <a:p>
            <a:pPr marL="0" indent="0" algn="just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	•</a:t>
            </a: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/>
                </a:solidFill>
              </a:rPr>
              <a:t>Area </a:t>
            </a:r>
            <a:r>
              <a:rPr lang="en-US" sz="2000" dirty="0">
                <a:solidFill>
                  <a:schemeClr val="tx1"/>
                </a:solidFill>
              </a:rPr>
              <a:t>of </a:t>
            </a:r>
            <a:r>
              <a:rPr lang="en-US" sz="2000" dirty="0" smtClean="0">
                <a:solidFill>
                  <a:schemeClr val="tx1"/>
                </a:solidFill>
              </a:rPr>
              <a:t>Microaneurysms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algn="just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47012" y="5885015"/>
            <a:ext cx="3305897" cy="4854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Fig : Exudates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167" y="3286748"/>
            <a:ext cx="2143876" cy="21662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11" y="3286747"/>
            <a:ext cx="2153569" cy="216817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009395" y="5844368"/>
            <a:ext cx="3305898" cy="487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Fig : Blood Vessel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09394" y="5817291"/>
            <a:ext cx="3305898" cy="487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Fig : </a:t>
            </a:r>
            <a:r>
              <a:rPr lang="en-US" dirty="0" err="1" smtClean="0">
                <a:solidFill>
                  <a:schemeClr val="tx1"/>
                </a:solidFill>
              </a:rPr>
              <a:t>Microaneurysms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 descr="https://scontent.fdac6-1.fna.fbcdn.net/v/t1.15752-9/87353389_215044513229939_3093880099695493120_n.jpg?_nc_cat=108&amp;_nc_ohc=OnPUgYaOZUMAX8yyXyD&amp;_nc_ht=scontent.fdac6-1.fna&amp;oh=9d89aa2e0fb6853c57df2752f65c1c14&amp;oe=5EB9778C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67" y="3281867"/>
            <a:ext cx="2158524" cy="221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https://scontent.fdac6-1.fna.fbcdn.net/v/t1.15752-9/87955660_1029674824082323_1741069833585295360_n.jpg?_nc_cat=107&amp;_nc_ohc=KPtnApRMD2sAX-GybXZ&amp;_nc_ht=scontent.fdac6-1.fna&amp;oh=59655cd1589b319a1316bdf3eed31fc7&amp;oe=5EC252DD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2488" r="2931" b="2923"/>
          <a:stretch/>
        </p:blipFill>
        <p:spPr bwMode="auto">
          <a:xfrm>
            <a:off x="9690459" y="3281868"/>
            <a:ext cx="2138921" cy="21681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 descr="https://scontent.fdac6-1.fna.fbcdn.net/v/t1.15752-9/87305983_823059291492024_2057024395431378944_n.jpg?_nc_cat=111&amp;_nc_ohc=WxVk6HKNaxsAX-K9f4d&amp;_nc_ht=scontent.fdac6-1.fna&amp;oh=6016960477bbb016b60329a262490314&amp;oe=5EBEF436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4" b="5444"/>
          <a:stretch/>
        </p:blipFill>
        <p:spPr bwMode="auto">
          <a:xfrm>
            <a:off x="7142032" y="3276989"/>
            <a:ext cx="2274146" cy="2248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 descr="https://scontent.fdac6-1.fna.fbcdn.net/v/t1.15752-9/88036416_189879198995567_1337207251219251200_n.jpg?_nc_cat=104&amp;_nc_ohc=CtMr0WoeGpYAX_pe8T3&amp;_nc_ht=scontent.fdac6-1.fna&amp;oh=217565784a776e04c425e25f2a8a1ae9&amp;oe=5EC44BEC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" b="3373"/>
          <a:stretch/>
        </p:blipFill>
        <p:spPr bwMode="auto">
          <a:xfrm>
            <a:off x="9608488" y="3276989"/>
            <a:ext cx="2302861" cy="22191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92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3" grpId="0"/>
      <p:bldP spid="13" grpId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9942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Classification is performed using Random Forest classifier.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It classifies five classes of Diabetic Retinopathy.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Five classes are labeled as-	</a:t>
            </a:r>
          </a:p>
          <a:p>
            <a:pPr lvl="4" algn="just">
              <a:lnSpc>
                <a:spcPct val="150000"/>
              </a:lnSpc>
            </a:pPr>
            <a:r>
              <a:rPr lang="en-US" sz="1600" dirty="0" smtClean="0">
                <a:solidFill>
                  <a:srgbClr val="000000"/>
                </a:solidFill>
              </a:rPr>
              <a:t>0 : Normal Eye</a:t>
            </a:r>
          </a:p>
          <a:p>
            <a:pPr lvl="4" algn="just">
              <a:lnSpc>
                <a:spcPct val="150000"/>
              </a:lnSpc>
            </a:pPr>
            <a:r>
              <a:rPr lang="en-US" sz="1600" dirty="0" smtClean="0">
                <a:solidFill>
                  <a:srgbClr val="000000"/>
                </a:solidFill>
              </a:rPr>
              <a:t>1 </a:t>
            </a:r>
            <a:r>
              <a:rPr lang="en-US" sz="1600" dirty="0">
                <a:solidFill>
                  <a:srgbClr val="000000"/>
                </a:solidFill>
              </a:rPr>
              <a:t>: Mild </a:t>
            </a:r>
            <a:r>
              <a:rPr lang="en-US" sz="1600" dirty="0" smtClean="0">
                <a:solidFill>
                  <a:srgbClr val="000000"/>
                </a:solidFill>
              </a:rPr>
              <a:t>NPDR</a:t>
            </a:r>
          </a:p>
          <a:p>
            <a:pPr lvl="4" algn="just">
              <a:lnSpc>
                <a:spcPct val="150000"/>
              </a:lnSpc>
            </a:pPr>
            <a:r>
              <a:rPr lang="en-US" sz="1600" dirty="0" smtClean="0">
                <a:solidFill>
                  <a:srgbClr val="000000"/>
                </a:solidFill>
              </a:rPr>
              <a:t>2 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dirty="0" smtClean="0">
                <a:solidFill>
                  <a:srgbClr val="000000"/>
                </a:solidFill>
              </a:rPr>
              <a:t>Moderate NPDR</a:t>
            </a:r>
          </a:p>
          <a:p>
            <a:pPr lvl="4" algn="just">
              <a:lnSpc>
                <a:spcPct val="150000"/>
              </a:lnSpc>
            </a:pPr>
            <a:r>
              <a:rPr lang="en-US" sz="1600" dirty="0" smtClean="0">
                <a:solidFill>
                  <a:srgbClr val="000000"/>
                </a:solidFill>
              </a:rPr>
              <a:t>3 </a:t>
            </a:r>
            <a:r>
              <a:rPr lang="en-US" sz="1600" dirty="0">
                <a:solidFill>
                  <a:srgbClr val="000000"/>
                </a:solidFill>
              </a:rPr>
              <a:t>: Severe </a:t>
            </a:r>
            <a:r>
              <a:rPr lang="en-US" sz="1600" dirty="0" smtClean="0">
                <a:solidFill>
                  <a:srgbClr val="000000"/>
                </a:solidFill>
              </a:rPr>
              <a:t>NPDR</a:t>
            </a:r>
          </a:p>
          <a:p>
            <a:pPr lvl="4" algn="just">
              <a:lnSpc>
                <a:spcPct val="150000"/>
              </a:lnSpc>
            </a:pPr>
            <a:r>
              <a:rPr lang="en-US" sz="1600" dirty="0" smtClean="0">
                <a:solidFill>
                  <a:srgbClr val="000000"/>
                </a:solidFill>
              </a:rPr>
              <a:t>4 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dirty="0" smtClean="0">
                <a:solidFill>
                  <a:srgbClr val="000000"/>
                </a:solidFill>
              </a:rPr>
              <a:t>Proliferative DR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6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447" y="624110"/>
            <a:ext cx="8911687" cy="1280890"/>
          </a:xfrm>
        </p:spPr>
        <p:txBody>
          <a:bodyPr/>
          <a:lstStyle/>
          <a:p>
            <a:r>
              <a:rPr lang="en-US" b="1" dirty="0" smtClean="0"/>
              <a:t>Random Forest Classifier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71" y="2068773"/>
            <a:ext cx="5228570" cy="3482941"/>
          </a:xfrm>
        </p:spPr>
      </p:pic>
      <p:sp>
        <p:nvSpPr>
          <p:cNvPr id="8" name="TextBox 7"/>
          <p:cNvSpPr txBox="1"/>
          <p:nvPr/>
        </p:nvSpPr>
        <p:spPr>
          <a:xfrm>
            <a:off x="1842447" y="1618397"/>
            <a:ext cx="492665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</a:rPr>
              <a:t>•	</a:t>
            </a:r>
            <a:r>
              <a:rPr lang="en-US" dirty="0" smtClean="0">
                <a:solidFill>
                  <a:srgbClr val="000000"/>
                </a:solidFill>
              </a:rPr>
              <a:t>Ensemble tree based </a:t>
            </a:r>
            <a:r>
              <a:rPr lang="en-US" dirty="0">
                <a:solidFill>
                  <a:srgbClr val="000000"/>
                </a:solidFill>
              </a:rPr>
              <a:t>learning </a:t>
            </a:r>
            <a:r>
              <a:rPr lang="en-US" dirty="0" smtClean="0">
                <a:solidFill>
                  <a:srgbClr val="000000"/>
                </a:solidFill>
              </a:rPr>
              <a:t>	algorithm.</a:t>
            </a:r>
          </a:p>
          <a:p>
            <a:pPr algn="just"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</a:rPr>
              <a:t>•	</a:t>
            </a: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fundamental concept behind </a:t>
            </a:r>
            <a:r>
              <a:rPr lang="en-US" dirty="0" smtClean="0">
                <a:solidFill>
                  <a:srgbClr val="000000"/>
                </a:solidFill>
              </a:rPr>
              <a:t>	random </a:t>
            </a:r>
            <a:r>
              <a:rPr lang="en-US" dirty="0">
                <a:solidFill>
                  <a:srgbClr val="000000"/>
                </a:solidFill>
              </a:rPr>
              <a:t>forest is a simple but powerful </a:t>
            </a:r>
            <a:r>
              <a:rPr lang="en-US" dirty="0" smtClean="0">
                <a:solidFill>
                  <a:srgbClr val="000000"/>
                </a:solidFill>
              </a:rPr>
              <a:t>	one </a:t>
            </a:r>
            <a:r>
              <a:rPr lang="en-US" dirty="0">
                <a:solidFill>
                  <a:srgbClr val="000000"/>
                </a:solidFill>
              </a:rPr>
              <a:t>- </a:t>
            </a:r>
            <a:r>
              <a:rPr lang="en-US" b="1" dirty="0" smtClean="0">
                <a:solidFill>
                  <a:srgbClr val="000000"/>
                </a:solidFill>
              </a:rPr>
              <a:t>The </a:t>
            </a:r>
            <a:r>
              <a:rPr lang="en-US" b="1" dirty="0">
                <a:solidFill>
                  <a:srgbClr val="000000"/>
                </a:solidFill>
              </a:rPr>
              <a:t>wisdom of </a:t>
            </a:r>
            <a:r>
              <a:rPr lang="en-US" b="1" dirty="0" smtClean="0">
                <a:solidFill>
                  <a:srgbClr val="000000"/>
                </a:solidFill>
              </a:rPr>
              <a:t>crowds.</a:t>
            </a:r>
          </a:p>
          <a:p>
            <a:pPr algn="just"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</a:rPr>
              <a:t>•	A large number of relatively </a:t>
            </a:r>
            <a:r>
              <a:rPr lang="en-US" dirty="0" smtClean="0">
                <a:solidFill>
                  <a:srgbClr val="000000"/>
                </a:solidFill>
              </a:rPr>
              <a:t>	uncorrelated </a:t>
            </a:r>
            <a:r>
              <a:rPr lang="en-US" dirty="0">
                <a:solidFill>
                  <a:srgbClr val="000000"/>
                </a:solidFill>
              </a:rPr>
              <a:t>trees operating as a </a:t>
            </a:r>
            <a:r>
              <a:rPr lang="en-US" dirty="0" smtClean="0">
                <a:solidFill>
                  <a:srgbClr val="000000"/>
                </a:solidFill>
              </a:rPr>
              <a:t>	committee </a:t>
            </a:r>
            <a:r>
              <a:rPr lang="en-US" dirty="0">
                <a:solidFill>
                  <a:srgbClr val="000000"/>
                </a:solidFill>
              </a:rPr>
              <a:t>will outperform any of the </a:t>
            </a:r>
            <a:r>
              <a:rPr lang="en-US" dirty="0" smtClean="0">
                <a:solidFill>
                  <a:srgbClr val="000000"/>
                </a:solidFill>
              </a:rPr>
              <a:t>	individual </a:t>
            </a:r>
            <a:r>
              <a:rPr lang="en-US" dirty="0">
                <a:solidFill>
                  <a:srgbClr val="000000"/>
                </a:solidFill>
              </a:rPr>
              <a:t>constituent models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algn="just">
              <a:spcAft>
                <a:spcPts val="1800"/>
              </a:spcAft>
            </a:pPr>
            <a:r>
              <a:rPr lang="en-US" dirty="0" smtClean="0">
                <a:solidFill>
                  <a:srgbClr val="000000"/>
                </a:solidFill>
              </a:rPr>
              <a:t>•</a:t>
            </a:r>
            <a:r>
              <a:rPr lang="en-US" dirty="0">
                <a:solidFill>
                  <a:srgbClr val="000000"/>
                </a:solidFill>
              </a:rPr>
              <a:t>	S</a:t>
            </a:r>
            <a:r>
              <a:rPr lang="en-US" dirty="0" smtClean="0">
                <a:solidFill>
                  <a:srgbClr val="000000"/>
                </a:solidFill>
              </a:rPr>
              <a:t>ome </a:t>
            </a:r>
            <a:r>
              <a:rPr lang="en-US" dirty="0">
                <a:solidFill>
                  <a:srgbClr val="000000"/>
                </a:solidFill>
              </a:rPr>
              <a:t>trees may be wrong, many </a:t>
            </a:r>
            <a:r>
              <a:rPr lang="en-US" dirty="0" smtClean="0">
                <a:solidFill>
                  <a:srgbClr val="000000"/>
                </a:solidFill>
              </a:rPr>
              <a:t>	other </a:t>
            </a:r>
            <a:r>
              <a:rPr lang="en-US" dirty="0">
                <a:solidFill>
                  <a:srgbClr val="000000"/>
                </a:solidFill>
              </a:rPr>
              <a:t>trees will be </a:t>
            </a:r>
            <a:r>
              <a:rPr lang="en-US" dirty="0" smtClean="0">
                <a:solidFill>
                  <a:srgbClr val="000000"/>
                </a:solidFill>
              </a:rPr>
              <a:t>right.</a:t>
            </a:r>
          </a:p>
          <a:p>
            <a:pPr algn="just"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</a:rPr>
              <a:t>•	</a:t>
            </a:r>
            <a:r>
              <a:rPr lang="en-US" dirty="0" smtClean="0">
                <a:solidFill>
                  <a:srgbClr val="000000"/>
                </a:solidFill>
              </a:rPr>
              <a:t>As </a:t>
            </a:r>
            <a:r>
              <a:rPr lang="en-US" dirty="0">
                <a:solidFill>
                  <a:srgbClr val="000000"/>
                </a:solidFill>
              </a:rPr>
              <a:t>a </a:t>
            </a:r>
            <a:r>
              <a:rPr lang="en-US" dirty="0" smtClean="0">
                <a:solidFill>
                  <a:srgbClr val="000000"/>
                </a:solidFill>
              </a:rPr>
              <a:t>group, the </a:t>
            </a:r>
            <a:r>
              <a:rPr lang="en-US" dirty="0">
                <a:solidFill>
                  <a:srgbClr val="000000"/>
                </a:solidFill>
              </a:rPr>
              <a:t>trees are able to </a:t>
            </a:r>
            <a:r>
              <a:rPr lang="en-US" dirty="0" smtClean="0">
                <a:solidFill>
                  <a:srgbClr val="000000"/>
                </a:solidFill>
              </a:rPr>
              <a:t>	move </a:t>
            </a:r>
            <a:r>
              <a:rPr lang="en-US" dirty="0">
                <a:solidFill>
                  <a:srgbClr val="000000"/>
                </a:solidFill>
              </a:rPr>
              <a:t>in the </a:t>
            </a:r>
            <a:r>
              <a:rPr lang="en-US" dirty="0" smtClean="0">
                <a:solidFill>
                  <a:srgbClr val="000000"/>
                </a:solidFill>
              </a:rPr>
              <a:t>correct direction.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Classification </a:t>
            </a:r>
            <a:r>
              <a:rPr lang="en-US" sz="2000" dirty="0"/>
              <a:t>(Continued)</a:t>
            </a:r>
            <a:r>
              <a:rPr lang="en-US" sz="2000" b="1" dirty="0" smtClean="0"/>
              <a:t>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</a:rPr>
              <a:t>Classifier parameters are fine tuned for the best performance.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</a:rPr>
              <a:t>Since random forest generates decision trees for prediction, several parameters are responsible for performance analysis.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</a:rPr>
              <a:t>Considering the features, </a:t>
            </a:r>
            <a:r>
              <a:rPr lang="en-US" dirty="0">
                <a:solidFill>
                  <a:srgbClr val="000000"/>
                </a:solidFill>
              </a:rPr>
              <a:t>we have used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		•	</a:t>
            </a:r>
            <a:r>
              <a:rPr lang="en-US" dirty="0" smtClean="0">
                <a:solidFill>
                  <a:srgbClr val="000000"/>
                </a:solidFill>
              </a:rPr>
              <a:t>No. of estimators </a:t>
            </a:r>
            <a:r>
              <a:rPr lang="en-US" dirty="0">
                <a:solidFill>
                  <a:srgbClr val="000000"/>
                </a:solidFill>
              </a:rPr>
              <a:t>= N</a:t>
            </a:r>
            <a:r>
              <a:rPr lang="en-US" dirty="0" smtClean="0">
                <a:solidFill>
                  <a:srgbClr val="000000"/>
                </a:solidFill>
              </a:rPr>
              <a:t>umber </a:t>
            </a:r>
            <a:r>
              <a:rPr lang="en-US" dirty="0">
                <a:solidFill>
                  <a:srgbClr val="000000"/>
                </a:solidFill>
              </a:rPr>
              <a:t>of trees in the </a:t>
            </a:r>
            <a:r>
              <a:rPr lang="en-US" dirty="0" smtClean="0">
                <a:solidFill>
                  <a:srgbClr val="000000"/>
                </a:solidFill>
              </a:rPr>
              <a:t>forest = 3000</a:t>
            </a:r>
            <a:endParaRPr lang="bn-IN" dirty="0" smtClean="0">
              <a:solidFill>
                <a:srgbClr val="000000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• 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1900" dirty="0">
                <a:solidFill>
                  <a:srgbClr val="000000"/>
                </a:solidFill>
              </a:rPr>
              <a:t>M</a:t>
            </a:r>
            <a:r>
              <a:rPr lang="en-US" sz="1900" dirty="0" smtClean="0">
                <a:solidFill>
                  <a:srgbClr val="000000"/>
                </a:solidFill>
              </a:rPr>
              <a:t>ax_features </a:t>
            </a:r>
            <a:r>
              <a:rPr lang="en-US" sz="1900" dirty="0">
                <a:solidFill>
                  <a:srgbClr val="000000"/>
                </a:solidFill>
              </a:rPr>
              <a:t>= max number of features considered for splitting a </a:t>
            </a:r>
            <a:r>
              <a:rPr lang="en-US" sz="1900" dirty="0" smtClean="0">
                <a:solidFill>
                  <a:srgbClr val="000000"/>
                </a:solidFill>
              </a:rPr>
              <a:t>node = Number of features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lang="en-US" dirty="0">
                <a:solidFill>
                  <a:srgbClr val="000000"/>
                </a:solidFill>
              </a:rPr>
              <a:t>•	</a:t>
            </a:r>
            <a:r>
              <a:rPr lang="en-US" dirty="0" smtClean="0">
                <a:solidFill>
                  <a:srgbClr val="000000"/>
                </a:solidFill>
              </a:rPr>
              <a:t>Criterion = Gini index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013" y="509406"/>
            <a:ext cx="8911687" cy="1280890"/>
          </a:xfrm>
        </p:spPr>
        <p:txBody>
          <a:bodyPr/>
          <a:lstStyle/>
          <a:p>
            <a:r>
              <a:rPr lang="en-US" b="1" dirty="0" smtClean="0"/>
              <a:t>Workflow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58"/>
          <p:cNvSpPr>
            <a:spLocks/>
          </p:cNvSpPr>
          <p:nvPr/>
        </p:nvSpPr>
        <p:spPr bwMode="auto">
          <a:xfrm>
            <a:off x="3870280" y="1133426"/>
            <a:ext cx="1779108" cy="319087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Fundus Colour Image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Down Arrow 5"/>
          <p:cNvSpPr>
            <a:spLocks/>
          </p:cNvSpPr>
          <p:nvPr/>
        </p:nvSpPr>
        <p:spPr>
          <a:xfrm>
            <a:off x="4652258" y="1445022"/>
            <a:ext cx="154940" cy="197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 192"/>
          <p:cNvSpPr>
            <a:spLocks/>
          </p:cNvSpPr>
          <p:nvPr/>
        </p:nvSpPr>
        <p:spPr bwMode="auto">
          <a:xfrm>
            <a:off x="3587584" y="2679310"/>
            <a:ext cx="2284288" cy="261352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Exudates detection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94"/>
          <p:cNvSpPr>
            <a:spLocks/>
          </p:cNvSpPr>
          <p:nvPr/>
        </p:nvSpPr>
        <p:spPr bwMode="auto">
          <a:xfrm>
            <a:off x="3587585" y="3175612"/>
            <a:ext cx="2285876" cy="292100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n-IN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Blood Vessels detection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98"/>
          <p:cNvSpPr>
            <a:spLocks/>
          </p:cNvSpPr>
          <p:nvPr/>
        </p:nvSpPr>
        <p:spPr bwMode="auto">
          <a:xfrm>
            <a:off x="3587584" y="3681934"/>
            <a:ext cx="2284288" cy="284163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Microaneurysm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Nirmala UI" panose="020B0502040204020203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202"/>
          <p:cNvSpPr>
            <a:spLocks/>
          </p:cNvSpPr>
          <p:nvPr/>
        </p:nvSpPr>
        <p:spPr bwMode="auto">
          <a:xfrm>
            <a:off x="3151497" y="4203094"/>
            <a:ext cx="3245424" cy="1514535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Feature extraction</a:t>
            </a:r>
            <a:endParaRPr kumimoji="0" lang="en-US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bn-IN" altLang="en-US" sz="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 Unicode MS" panose="020B0604020202020204" pitchFamily="34" charset="-128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 Intensity </a:t>
            </a: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Histogram of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Exudates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Zeroth hue moment </a:t>
            </a:r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of </a:t>
            </a:r>
            <a:r>
              <a:rPr lang="en-US" altLang="en-US" sz="11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Exudates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 Intensity </a:t>
            </a: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Histogram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of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Blood Vessels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 Zeroth hue moment </a:t>
            </a: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of </a:t>
            </a:r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Blood Vessels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 Intensity </a:t>
            </a: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Histogram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of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Microaneurysms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rPr>
              <a:t>Zeroth hue moment </a:t>
            </a:r>
            <a:r>
              <a:rPr lang="en-US" altLang="en-US" sz="105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of </a:t>
            </a:r>
            <a:r>
              <a:rPr lang="en-US" altLang="en-US" sz="11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Microaneurysms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04"/>
          <p:cNvSpPr>
            <a:spLocks/>
          </p:cNvSpPr>
          <p:nvPr/>
        </p:nvSpPr>
        <p:spPr bwMode="auto">
          <a:xfrm>
            <a:off x="2839792" y="5940837"/>
            <a:ext cx="3937545" cy="320356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n-I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Random Forest Classifier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07"/>
          <p:cNvSpPr>
            <a:spLocks/>
          </p:cNvSpPr>
          <p:nvPr/>
        </p:nvSpPr>
        <p:spPr bwMode="auto">
          <a:xfrm>
            <a:off x="2495550" y="6438264"/>
            <a:ext cx="1059440" cy="345604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Healthy Eye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13"/>
          <p:cNvSpPr>
            <a:spLocks/>
          </p:cNvSpPr>
          <p:nvPr/>
        </p:nvSpPr>
        <p:spPr bwMode="auto">
          <a:xfrm>
            <a:off x="5496848" y="6460670"/>
            <a:ext cx="702718" cy="330198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Severe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14"/>
          <p:cNvSpPr>
            <a:spLocks/>
          </p:cNvSpPr>
          <p:nvPr/>
        </p:nvSpPr>
        <p:spPr bwMode="auto">
          <a:xfrm>
            <a:off x="6300503" y="6460669"/>
            <a:ext cx="635832" cy="330198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n-IN" alt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PDR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Down Arrow 14"/>
          <p:cNvSpPr>
            <a:spLocks/>
          </p:cNvSpPr>
          <p:nvPr/>
        </p:nvSpPr>
        <p:spPr>
          <a:xfrm>
            <a:off x="4687000" y="2952887"/>
            <a:ext cx="154940" cy="2152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Down Arrow 15"/>
          <p:cNvSpPr>
            <a:spLocks/>
          </p:cNvSpPr>
          <p:nvPr/>
        </p:nvSpPr>
        <p:spPr>
          <a:xfrm>
            <a:off x="4682364" y="3459404"/>
            <a:ext cx="154940" cy="2152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Down Arrow 16"/>
          <p:cNvSpPr>
            <a:spLocks/>
          </p:cNvSpPr>
          <p:nvPr/>
        </p:nvSpPr>
        <p:spPr>
          <a:xfrm>
            <a:off x="4666256" y="3961660"/>
            <a:ext cx="187156" cy="237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Down Arrow 17"/>
          <p:cNvSpPr>
            <a:spLocks/>
          </p:cNvSpPr>
          <p:nvPr/>
        </p:nvSpPr>
        <p:spPr>
          <a:xfrm>
            <a:off x="4716482" y="5717630"/>
            <a:ext cx="165814" cy="226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Down Arrow 18"/>
          <p:cNvSpPr>
            <a:spLocks/>
          </p:cNvSpPr>
          <p:nvPr/>
        </p:nvSpPr>
        <p:spPr>
          <a:xfrm>
            <a:off x="2964770" y="6261193"/>
            <a:ext cx="146050" cy="1772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Down Arrow 19"/>
          <p:cNvSpPr>
            <a:spLocks/>
          </p:cNvSpPr>
          <p:nvPr/>
        </p:nvSpPr>
        <p:spPr>
          <a:xfrm>
            <a:off x="5803532" y="6261194"/>
            <a:ext cx="155575" cy="196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Down Arrow 20"/>
          <p:cNvSpPr>
            <a:spLocks/>
          </p:cNvSpPr>
          <p:nvPr/>
        </p:nvSpPr>
        <p:spPr>
          <a:xfrm>
            <a:off x="6558518" y="6261193"/>
            <a:ext cx="155575" cy="196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Rectangle 227"/>
          <p:cNvSpPr>
            <a:spLocks/>
          </p:cNvSpPr>
          <p:nvPr/>
        </p:nvSpPr>
        <p:spPr bwMode="auto">
          <a:xfrm>
            <a:off x="3870280" y="1644553"/>
            <a:ext cx="1779108" cy="282302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Preprocessing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34"/>
          <p:cNvSpPr>
            <a:spLocks/>
          </p:cNvSpPr>
          <p:nvPr/>
        </p:nvSpPr>
        <p:spPr bwMode="auto">
          <a:xfrm>
            <a:off x="3638005" y="6460671"/>
            <a:ext cx="797384" cy="330198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Mild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35"/>
          <p:cNvSpPr>
            <a:spLocks/>
          </p:cNvSpPr>
          <p:nvPr/>
        </p:nvSpPr>
        <p:spPr bwMode="auto">
          <a:xfrm>
            <a:off x="4518404" y="6460671"/>
            <a:ext cx="849566" cy="330197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n-IN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Moderate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Down Arrow 24"/>
          <p:cNvSpPr>
            <a:spLocks/>
          </p:cNvSpPr>
          <p:nvPr/>
        </p:nvSpPr>
        <p:spPr>
          <a:xfrm>
            <a:off x="3941934" y="6261194"/>
            <a:ext cx="155575" cy="196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" name="Down Arrow 25"/>
          <p:cNvSpPr>
            <a:spLocks/>
          </p:cNvSpPr>
          <p:nvPr/>
        </p:nvSpPr>
        <p:spPr>
          <a:xfrm>
            <a:off x="4847069" y="6262687"/>
            <a:ext cx="155575" cy="196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7" name="Down Arrow 26"/>
          <p:cNvSpPr>
            <a:spLocks/>
          </p:cNvSpPr>
          <p:nvPr/>
        </p:nvSpPr>
        <p:spPr>
          <a:xfrm>
            <a:off x="4659068" y="1922683"/>
            <a:ext cx="178236" cy="254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765" y="982652"/>
            <a:ext cx="1020635" cy="101584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489" y="2253615"/>
            <a:ext cx="1087438" cy="108238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664" y="3632216"/>
            <a:ext cx="1009181" cy="103029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3620451"/>
            <a:ext cx="1117600" cy="105379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355" y="3632216"/>
            <a:ext cx="1061145" cy="104203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9750" y="2268489"/>
            <a:ext cx="1054100" cy="105751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041914" y="5121136"/>
            <a:ext cx="133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Histogram</a:t>
            </a:r>
            <a:r>
              <a:rPr lang="en-US" sz="1600" b="1" dirty="0" smtClean="0"/>
              <a:t> of Exudates</a:t>
            </a:r>
            <a:endParaRPr lang="en-US" sz="16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8500975" y="5080299"/>
            <a:ext cx="148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Histogram</a:t>
            </a:r>
            <a:r>
              <a:rPr lang="en-US" sz="1600" b="1" dirty="0" smtClean="0"/>
              <a:t> of Blood Vessel</a:t>
            </a:r>
            <a:endParaRPr lang="en-US" sz="1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0134301" y="5067602"/>
            <a:ext cx="125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 Unicode MS" panose="020B0604020202020204" pitchFamily="34" charset="-128"/>
              </a:rPr>
              <a:t>Histogram</a:t>
            </a:r>
            <a:r>
              <a:rPr lang="en-US" sz="1600" b="1" dirty="0" smtClean="0"/>
              <a:t> of Micro-</a:t>
            </a:r>
          </a:p>
          <a:p>
            <a:pPr algn="ctr"/>
            <a:r>
              <a:rPr lang="en-US" sz="1600" b="1" dirty="0" smtClean="0"/>
              <a:t>aneurysm</a:t>
            </a:r>
            <a:endParaRPr lang="en-US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6931443" y="4957187"/>
            <a:ext cx="288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[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61145" y="4988045"/>
            <a:ext cx="1094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[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626654" y="5033002"/>
            <a:ext cx="1094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[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077420" y="4957187"/>
            <a:ext cx="54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]</a:t>
            </a:r>
            <a:endParaRPr lang="en-US" sz="4800" dirty="0"/>
          </a:p>
        </p:txBody>
      </p:sp>
      <p:sp>
        <p:nvSpPr>
          <p:cNvPr id="65" name="TextBox 64"/>
          <p:cNvSpPr txBox="1"/>
          <p:nvPr/>
        </p:nvSpPr>
        <p:spPr>
          <a:xfrm>
            <a:off x="9429420" y="4988045"/>
            <a:ext cx="1094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]</a:t>
            </a:r>
            <a:endParaRPr lang="en-US" sz="4000" dirty="0"/>
          </a:p>
        </p:txBody>
      </p:sp>
      <p:sp>
        <p:nvSpPr>
          <p:cNvPr id="66" name="TextBox 65"/>
          <p:cNvSpPr txBox="1"/>
          <p:nvPr/>
        </p:nvSpPr>
        <p:spPr>
          <a:xfrm>
            <a:off x="10825651" y="5059580"/>
            <a:ext cx="1094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]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179098" y="6044426"/>
            <a:ext cx="1593700" cy="56025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454624" y="6136681"/>
            <a:ext cx="109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Classifier</a:t>
            </a:r>
            <a:endParaRPr lang="en-US" sz="1600" dirty="0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9318625" y="2035175"/>
            <a:ext cx="9525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372831" y="3315990"/>
            <a:ext cx="0" cy="274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808254" y="4775707"/>
            <a:ext cx="0" cy="251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9232597" y="4775707"/>
            <a:ext cx="0" cy="251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0721100" y="4775706"/>
            <a:ext cx="0" cy="251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8013808" y="5788186"/>
            <a:ext cx="165290" cy="197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9001847" y="5695931"/>
            <a:ext cx="0" cy="289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9804400" y="5840736"/>
            <a:ext cx="369477" cy="144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9920054" y="6400800"/>
            <a:ext cx="5472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0467277" y="6231523"/>
            <a:ext cx="109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Class</a:t>
            </a:r>
            <a:r>
              <a:rPr lang="en-US" sz="1600" dirty="0" smtClean="0"/>
              <a:t> </a:t>
            </a:r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57" name="Rectangle 227"/>
          <p:cNvSpPr>
            <a:spLocks/>
          </p:cNvSpPr>
          <p:nvPr/>
        </p:nvSpPr>
        <p:spPr bwMode="auto">
          <a:xfrm>
            <a:off x="3870280" y="2186294"/>
            <a:ext cx="1779108" cy="243740"/>
          </a:xfrm>
          <a:prstGeom prst="rect">
            <a:avLst/>
          </a:prstGeom>
          <a:solidFill>
            <a:srgbClr val="5B9BD5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Optical</a:t>
            </a:r>
            <a: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Disk Removal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Down Arrow 68"/>
          <p:cNvSpPr>
            <a:spLocks/>
          </p:cNvSpPr>
          <p:nvPr/>
        </p:nvSpPr>
        <p:spPr>
          <a:xfrm>
            <a:off x="4659068" y="2434686"/>
            <a:ext cx="178236" cy="231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 animBg="1"/>
      <p:bldP spid="68" grpId="0"/>
      <p:bldP spid="89" grpId="0"/>
      <p:bldP spid="57" grpId="0" animBg="1"/>
      <p:bldP spid="6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 Metrics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905000"/>
                <a:ext cx="9107488" cy="44069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1900" dirty="0" smtClean="0">
                    <a:solidFill>
                      <a:srgbClr val="000000"/>
                    </a:solidFill>
                  </a:rPr>
                  <a:t>Accuracy, Sensitivity and Specificity are used as evaluation metrics of the model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𝐷𝑎𝑡𝑎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𝑆𝑒𝑛𝑠𝑖𝑡𝑖𝑣𝑖𝑡𝑦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	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𝑆𝑝𝑒𝑐𝑖𝑓𝑖𝑐𝑖𝑡𝑦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	</m:t>
                    </m:r>
                    <m:f>
                      <m:f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905000"/>
                <a:ext cx="9107488" cy="4406900"/>
              </a:xfrm>
              <a:blipFill>
                <a:blip r:embed="rId2"/>
                <a:stretch>
                  <a:fillRect l="-602" r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 and </a:t>
            </a:r>
            <a:r>
              <a:rPr lang="en-US" b="1" dirty="0"/>
              <a:t>Experimental Analysis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597050"/>
              </p:ext>
            </p:extLst>
          </p:nvPr>
        </p:nvGraphicFramePr>
        <p:xfrm>
          <a:off x="2931122" y="2765425"/>
          <a:ext cx="7548191" cy="34757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8929">
                  <a:extLst>
                    <a:ext uri="{9D8B030D-6E8A-4147-A177-3AD203B41FA5}">
                      <a16:colId xmlns:a16="http://schemas.microsoft.com/office/drawing/2014/main" val="1484782296"/>
                    </a:ext>
                  </a:extLst>
                </a:gridCol>
                <a:gridCol w="1051657">
                  <a:extLst>
                    <a:ext uri="{9D8B030D-6E8A-4147-A177-3AD203B41FA5}">
                      <a16:colId xmlns:a16="http://schemas.microsoft.com/office/drawing/2014/main" val="1671800939"/>
                    </a:ext>
                  </a:extLst>
                </a:gridCol>
                <a:gridCol w="1165163">
                  <a:extLst>
                    <a:ext uri="{9D8B030D-6E8A-4147-A177-3AD203B41FA5}">
                      <a16:colId xmlns:a16="http://schemas.microsoft.com/office/drawing/2014/main" val="1348193210"/>
                    </a:ext>
                  </a:extLst>
                </a:gridCol>
                <a:gridCol w="1427432">
                  <a:extLst>
                    <a:ext uri="{9D8B030D-6E8A-4147-A177-3AD203B41FA5}">
                      <a16:colId xmlns:a16="http://schemas.microsoft.com/office/drawing/2014/main" val="240630414"/>
                    </a:ext>
                  </a:extLst>
                </a:gridCol>
                <a:gridCol w="1223636">
                  <a:extLst>
                    <a:ext uri="{9D8B030D-6E8A-4147-A177-3AD203B41FA5}">
                      <a16:colId xmlns:a16="http://schemas.microsoft.com/office/drawing/2014/main" val="2675725185"/>
                    </a:ext>
                  </a:extLst>
                </a:gridCol>
                <a:gridCol w="1231374">
                  <a:extLst>
                    <a:ext uri="{9D8B030D-6E8A-4147-A177-3AD203B41FA5}">
                      <a16:colId xmlns:a16="http://schemas.microsoft.com/office/drawing/2014/main" val="545223651"/>
                    </a:ext>
                  </a:extLst>
                </a:gridCol>
              </a:tblGrid>
              <a:tr h="579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Normal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Mild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PDR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4071896"/>
                  </a:ext>
                </a:extLst>
              </a:tr>
              <a:tr h="57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Normal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989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41605" marR="0" indent="-1143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100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114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5557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63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9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66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9245346"/>
                  </a:ext>
                </a:extLst>
              </a:tr>
              <a:tr h="57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Mild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116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41605" marR="0" indent="-1143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466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5557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6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9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6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420"/>
                  </a:ext>
                </a:extLst>
              </a:tr>
              <a:tr h="57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122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41605" marR="0" indent="-1143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492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5557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8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9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7977658"/>
                  </a:ext>
                </a:extLst>
              </a:tr>
              <a:tr h="57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82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41605" marR="0" indent="-1143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5557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316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9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8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4723385"/>
                  </a:ext>
                </a:extLst>
              </a:tr>
              <a:tr h="57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PDR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1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40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41605" marR="0" indent="-11430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4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14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5557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4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985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291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281418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 rot="-5400000">
            <a:off x="1687380" y="4342050"/>
            <a:ext cx="2133555" cy="32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Predicted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171659" y="2425638"/>
            <a:ext cx="2024770" cy="339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Actual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15389" y="1650794"/>
            <a:ext cx="75509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•	</a:t>
            </a:r>
            <a:r>
              <a:rPr lang="en-US" dirty="0" smtClean="0"/>
              <a:t>Confusion Matrix</a:t>
            </a:r>
            <a:endParaRPr lang="bn-IN" dirty="0"/>
          </a:p>
        </p:txBody>
      </p:sp>
    </p:spTree>
    <p:extLst>
      <p:ext uri="{BB962C8B-B14F-4D97-AF65-F5344CB8AC3E}">
        <p14:creationId xmlns:p14="http://schemas.microsoft.com/office/powerpoint/2010/main" val="27469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44849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Introduction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Objective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Motivation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Related </a:t>
            </a:r>
            <a:r>
              <a:rPr lang="en-US" sz="2000" dirty="0" smtClean="0">
                <a:solidFill>
                  <a:srgbClr val="000000"/>
                </a:solidFill>
              </a:rPr>
              <a:t>Works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Methodology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Workflow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Results and </a:t>
            </a:r>
            <a:r>
              <a:rPr lang="en-US" sz="2000" dirty="0">
                <a:solidFill>
                  <a:srgbClr val="000000"/>
                </a:solidFill>
              </a:rPr>
              <a:t>Experimental </a:t>
            </a:r>
            <a:r>
              <a:rPr lang="en-US" sz="2000" dirty="0" smtClean="0">
                <a:solidFill>
                  <a:srgbClr val="000000"/>
                </a:solidFill>
              </a:rPr>
              <a:t>Analysis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Discussions and Conclusion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References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1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525" y="687610"/>
            <a:ext cx="9268875" cy="1280890"/>
          </a:xfrm>
        </p:spPr>
        <p:txBody>
          <a:bodyPr/>
          <a:lstStyle/>
          <a:p>
            <a:r>
              <a:rPr lang="en-US" b="1" dirty="0" smtClean="0"/>
              <a:t>Results and Experimental Analysis </a:t>
            </a:r>
            <a:r>
              <a:rPr lang="en-US" sz="2000" dirty="0" smtClean="0"/>
              <a:t>(Continued)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06057" y="4492894"/>
            <a:ext cx="724262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 </a:t>
            </a:r>
            <a:r>
              <a:rPr lang="en-US" sz="1400" b="1" dirty="0" smtClean="0"/>
              <a:t>   Fig: Sensitivity Bar Diagram               		    Fig</a:t>
            </a:r>
            <a:r>
              <a:rPr lang="en-US" sz="1400" b="1" dirty="0"/>
              <a:t>: </a:t>
            </a:r>
            <a:r>
              <a:rPr lang="en-US" sz="1400" b="1" dirty="0" smtClean="0"/>
              <a:t>Specificity </a:t>
            </a:r>
            <a:r>
              <a:rPr lang="en-US" sz="1400" b="1" dirty="0"/>
              <a:t>Bar </a:t>
            </a:r>
            <a:r>
              <a:rPr lang="en-US" sz="1400" b="1" dirty="0" smtClean="0"/>
              <a:t>Diagram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bn-IN" dirty="0" smtClean="0"/>
              <a:t>		</a:t>
            </a:r>
            <a:r>
              <a:rPr lang="en-US" dirty="0" smtClean="0"/>
              <a:t>Average sensitivity </a:t>
            </a:r>
            <a:r>
              <a:rPr lang="en-US" dirty="0"/>
              <a:t>of the classification = </a:t>
            </a:r>
            <a:r>
              <a:rPr lang="en-US" b="1" dirty="0" smtClean="0"/>
              <a:t>77.2%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bn-IN" dirty="0" smtClean="0"/>
              <a:t>		</a:t>
            </a:r>
            <a:r>
              <a:rPr lang="en-US" dirty="0" smtClean="0"/>
              <a:t>Average </a:t>
            </a:r>
            <a:r>
              <a:rPr lang="en-US" dirty="0"/>
              <a:t>specificity of the classification = </a:t>
            </a:r>
            <a:r>
              <a:rPr lang="en-US" b="1" dirty="0" smtClean="0"/>
              <a:t>93.3</a:t>
            </a:r>
            <a:r>
              <a:rPr lang="en-US" b="1" dirty="0"/>
              <a:t>%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bn-IN" dirty="0" smtClean="0"/>
              <a:t>		</a:t>
            </a:r>
            <a:r>
              <a:rPr lang="en-US" dirty="0" smtClean="0"/>
              <a:t>Accuracy </a:t>
            </a:r>
            <a:r>
              <a:rPr lang="en-US" dirty="0"/>
              <a:t>of the classification = </a:t>
            </a:r>
            <a:r>
              <a:rPr lang="en-US" b="1" dirty="0" smtClean="0"/>
              <a:t>76.5%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88" t="5498" r="5385" b="5291"/>
          <a:stretch/>
        </p:blipFill>
        <p:spPr>
          <a:xfrm>
            <a:off x="3106057" y="1789451"/>
            <a:ext cx="3154017" cy="2703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39" t="5327"/>
          <a:stretch/>
        </p:blipFill>
        <p:spPr>
          <a:xfrm>
            <a:off x="6917634" y="1789043"/>
            <a:ext cx="3167270" cy="27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525" y="687610"/>
            <a:ext cx="9268875" cy="1280890"/>
          </a:xfrm>
        </p:spPr>
        <p:txBody>
          <a:bodyPr/>
          <a:lstStyle/>
          <a:p>
            <a:r>
              <a:rPr lang="en-US" b="1" dirty="0" smtClean="0"/>
              <a:t>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40525" y="1803540"/>
            <a:ext cx="80242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•	</a:t>
            </a:r>
            <a:r>
              <a:rPr lang="en-US" dirty="0" smtClean="0"/>
              <a:t>Comparison among Random Forest, SVM and Naïve Bayes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780157"/>
              </p:ext>
            </p:extLst>
          </p:nvPr>
        </p:nvGraphicFramePr>
        <p:xfrm>
          <a:off x="2964128" y="2667979"/>
          <a:ext cx="6598972" cy="3013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039">
                  <a:extLst>
                    <a:ext uri="{9D8B030D-6E8A-4147-A177-3AD203B41FA5}">
                      <a16:colId xmlns:a16="http://schemas.microsoft.com/office/drawing/2014/main" val="3599788928"/>
                    </a:ext>
                  </a:extLst>
                </a:gridCol>
                <a:gridCol w="1447276">
                  <a:extLst>
                    <a:ext uri="{9D8B030D-6E8A-4147-A177-3AD203B41FA5}">
                      <a16:colId xmlns:a16="http://schemas.microsoft.com/office/drawing/2014/main" val="3130725040"/>
                    </a:ext>
                  </a:extLst>
                </a:gridCol>
                <a:gridCol w="1492914">
                  <a:extLst>
                    <a:ext uri="{9D8B030D-6E8A-4147-A177-3AD203B41FA5}">
                      <a16:colId xmlns:a16="http://schemas.microsoft.com/office/drawing/2014/main" val="2330879"/>
                    </a:ext>
                  </a:extLst>
                </a:gridCol>
                <a:gridCol w="1649743">
                  <a:extLst>
                    <a:ext uri="{9D8B030D-6E8A-4147-A177-3AD203B41FA5}">
                      <a16:colId xmlns:a16="http://schemas.microsoft.com/office/drawing/2014/main" val="1923846080"/>
                    </a:ext>
                  </a:extLst>
                </a:gridCol>
              </a:tblGrid>
              <a:tr h="8800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      Metric</a:t>
                      </a:r>
                      <a:endParaRPr lang="en-US" sz="600" dirty="0" smtClean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Sensitivity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Specificity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97075"/>
                  </a:ext>
                </a:extLst>
              </a:tr>
              <a:tr h="72763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Random Forest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76.5%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77.2%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93.3%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51596"/>
                  </a:ext>
                </a:extLst>
              </a:tr>
              <a:tr h="702989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47.4</a:t>
                      </a:r>
                      <a:r>
                        <a:rPr lang="en-US" b="0" dirty="0" smtClean="0"/>
                        <a:t>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48.1%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61.3%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33138"/>
                  </a:ext>
                </a:extLst>
              </a:tr>
              <a:tr h="702989">
                <a:tc>
                  <a:txBody>
                    <a:bodyPr/>
                    <a:lstStyle/>
                    <a:p>
                      <a:r>
                        <a:rPr lang="en-US" dirty="0" smtClean="0"/>
                        <a:t>Naïve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36.8</a:t>
                      </a:r>
                      <a:r>
                        <a:rPr lang="en-US" b="0" dirty="0" smtClean="0"/>
                        <a:t>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43.0</a:t>
                      </a:r>
                      <a:r>
                        <a:rPr lang="en-US" b="0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474032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H="1" flipV="1">
            <a:off x="2964130" y="2667983"/>
            <a:ext cx="1988870" cy="8499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3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525" y="687610"/>
            <a:ext cx="9268875" cy="1280890"/>
          </a:xfrm>
        </p:spPr>
        <p:txBody>
          <a:bodyPr/>
          <a:lstStyle/>
          <a:p>
            <a:r>
              <a:rPr lang="en-US" b="1" dirty="0" smtClean="0"/>
              <a:t>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40525" y="1803540"/>
            <a:ext cx="8024275" cy="455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•	</a:t>
            </a:r>
            <a:r>
              <a:rPr lang="en-US" dirty="0" smtClean="0"/>
              <a:t>Comparison with existing works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814707"/>
              </p:ext>
            </p:extLst>
          </p:nvPr>
        </p:nvGraphicFramePr>
        <p:xfrm>
          <a:off x="2964130" y="2667984"/>
          <a:ext cx="8100111" cy="3716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39">
                  <a:extLst>
                    <a:ext uri="{9D8B030D-6E8A-4147-A177-3AD203B41FA5}">
                      <a16:colId xmlns:a16="http://schemas.microsoft.com/office/drawing/2014/main" val="3599788928"/>
                    </a:ext>
                  </a:extLst>
                </a:gridCol>
                <a:gridCol w="1098751">
                  <a:extLst>
                    <a:ext uri="{9D8B030D-6E8A-4147-A177-3AD203B41FA5}">
                      <a16:colId xmlns:a16="http://schemas.microsoft.com/office/drawing/2014/main" val="3130725040"/>
                    </a:ext>
                  </a:extLst>
                </a:gridCol>
                <a:gridCol w="1386002">
                  <a:extLst>
                    <a:ext uri="{9D8B030D-6E8A-4147-A177-3AD203B41FA5}">
                      <a16:colId xmlns:a16="http://schemas.microsoft.com/office/drawing/2014/main" val="240354769"/>
                    </a:ext>
                  </a:extLst>
                </a:gridCol>
                <a:gridCol w="1304947">
                  <a:extLst>
                    <a:ext uri="{9D8B030D-6E8A-4147-A177-3AD203B41FA5}">
                      <a16:colId xmlns:a16="http://schemas.microsoft.com/office/drawing/2014/main" val="1536278746"/>
                    </a:ext>
                  </a:extLst>
                </a:gridCol>
                <a:gridCol w="1254034">
                  <a:extLst>
                    <a:ext uri="{9D8B030D-6E8A-4147-A177-3AD203B41FA5}">
                      <a16:colId xmlns:a16="http://schemas.microsoft.com/office/drawing/2014/main" val="2330879"/>
                    </a:ext>
                  </a:extLst>
                </a:gridCol>
                <a:gridCol w="1358538">
                  <a:extLst>
                    <a:ext uri="{9D8B030D-6E8A-4147-A177-3AD203B41FA5}">
                      <a16:colId xmlns:a16="http://schemas.microsoft.com/office/drawing/2014/main" val="1923846080"/>
                    </a:ext>
                  </a:extLst>
                </a:gridCol>
              </a:tblGrid>
              <a:tr h="88002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Criteria</a:t>
                      </a:r>
                      <a:endParaRPr lang="en-US" sz="600" dirty="0" smtClean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Sensitivity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Specificity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97075"/>
                  </a:ext>
                </a:extLst>
              </a:tr>
              <a:tr h="727634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Singalavanija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2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reported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74.8</a:t>
                      </a:r>
                      <a:r>
                        <a:rPr lang="en-US" b="0" dirty="0" smtClean="0"/>
                        <a:t>%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82.7</a:t>
                      </a:r>
                      <a:r>
                        <a:rPr lang="en-US" b="0" dirty="0" smtClean="0"/>
                        <a:t>%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51596"/>
                  </a:ext>
                </a:extLst>
              </a:tr>
              <a:tr h="702989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+mj-lt"/>
                        </a:rPr>
                        <a:t>Kahai</a:t>
                      </a:r>
                      <a:r>
                        <a:rPr lang="en-US" sz="1800" dirty="0" smtClean="0">
                          <a:latin typeface="+mj-lt"/>
                        </a:rPr>
                        <a:t> et al.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+mj-lt"/>
                        </a:rPr>
                        <a:t>2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1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reported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100%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63%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13921"/>
                  </a:ext>
                </a:extLst>
              </a:tr>
              <a:tr h="702989">
                <a:tc>
                  <a:txBody>
                    <a:bodyPr/>
                    <a:lstStyle/>
                    <a:p>
                      <a:r>
                        <a:rPr lang="en-US" sz="1800" b="0" i="0" u="none" strike="noStrike" baseline="0" dirty="0" smtClean="0">
                          <a:solidFill>
                            <a:srgbClr val="231F20"/>
                          </a:solidFill>
                          <a:latin typeface="+mj-lt"/>
                        </a:rPr>
                        <a:t>Acharya et al. 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231F20"/>
                          </a:solidFill>
                          <a:latin typeface="+mj-lt"/>
                        </a:rPr>
                        <a:t>5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1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baseline="0" dirty="0" smtClean="0">
                          <a:solidFill>
                            <a:srgbClr val="231F20"/>
                          </a:solidFill>
                          <a:latin typeface="+mj-lt"/>
                        </a:rPr>
                        <a:t>82</a:t>
                      </a:r>
                      <a:r>
                        <a:rPr lang="en-US" b="0" dirty="0" smtClean="0"/>
                        <a:t>%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baseline="0" dirty="0" smtClean="0">
                          <a:solidFill>
                            <a:srgbClr val="231F20"/>
                          </a:solidFill>
                          <a:latin typeface="+mj-lt"/>
                        </a:rPr>
                        <a:t>82.5</a:t>
                      </a:r>
                      <a:r>
                        <a:rPr lang="en-US" b="0" dirty="0" smtClean="0"/>
                        <a:t>%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baseline="0" dirty="0" smtClean="0">
                          <a:solidFill>
                            <a:srgbClr val="231F20"/>
                          </a:solidFill>
                          <a:latin typeface="+mj-lt"/>
                        </a:rPr>
                        <a:t>88.9</a:t>
                      </a:r>
                      <a:r>
                        <a:rPr lang="en-US" b="0" dirty="0" smtClean="0"/>
                        <a:t>%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33138"/>
                  </a:ext>
                </a:extLst>
              </a:tr>
              <a:tr h="702989">
                <a:tc>
                  <a:txBody>
                    <a:bodyPr/>
                    <a:lstStyle/>
                    <a:p>
                      <a:r>
                        <a:rPr lang="en-US" dirty="0" smtClean="0"/>
                        <a:t>Our 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</a:t>
                      </a:r>
                      <a:endParaRPr lang="en-US" b="0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77.2</a:t>
                      </a:r>
                      <a:r>
                        <a:rPr lang="en-US" b="0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474032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 flipH="1" flipV="1">
            <a:off x="2964131" y="2667985"/>
            <a:ext cx="1673183" cy="10418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7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Discussions and 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98171"/>
            <a:ext cx="8915400" cy="5036457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</a:rPr>
              <a:t>A</a:t>
            </a:r>
            <a:r>
              <a:rPr lang="en-US" sz="2000" dirty="0" smtClean="0">
                <a:solidFill>
                  <a:schemeClr val="tx1"/>
                </a:solidFill>
              </a:rPr>
              <a:t>ccuracy comparison is done to get the best model. </a:t>
            </a: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</a:rPr>
              <a:t>Random Forest </a:t>
            </a:r>
            <a:r>
              <a:rPr lang="en-US" sz="2000" dirty="0" smtClean="0">
                <a:solidFill>
                  <a:schemeClr val="tx1"/>
                </a:solidFill>
              </a:rPr>
              <a:t>classifier shows the best metrics.</a:t>
            </a:r>
          </a:p>
          <a:p>
            <a:pPr algn="just">
              <a:lnSpc>
                <a:spcPct val="2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Almost in </a:t>
            </a:r>
            <a:r>
              <a:rPr lang="en-US" sz="2000" dirty="0" smtClean="0">
                <a:solidFill>
                  <a:schemeClr val="tx1"/>
                </a:solidFill>
              </a:rPr>
              <a:t>76.5% </a:t>
            </a:r>
            <a:r>
              <a:rPr lang="en-US" sz="2000" dirty="0" smtClean="0">
                <a:solidFill>
                  <a:schemeClr val="tx1"/>
                </a:solidFill>
              </a:rPr>
              <a:t>case, the model correctly classifies the level of DR.</a:t>
            </a: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Finally the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performance can be further increased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with more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diverse data and better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features in future.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2225" y="649510"/>
            <a:ext cx="8911687" cy="1280890"/>
          </a:xfrm>
        </p:spPr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27371"/>
              </p:ext>
            </p:extLst>
          </p:nvPr>
        </p:nvGraphicFramePr>
        <p:xfrm>
          <a:off x="1750422" y="1556655"/>
          <a:ext cx="10097588" cy="5869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7543">
                  <a:extLst>
                    <a:ext uri="{9D8B030D-6E8A-4147-A177-3AD203B41FA5}">
                      <a16:colId xmlns:a16="http://schemas.microsoft.com/office/drawing/2014/main" val="1251910972"/>
                    </a:ext>
                  </a:extLst>
                </a:gridCol>
                <a:gridCol w="9510045">
                  <a:extLst>
                    <a:ext uri="{9D8B030D-6E8A-4147-A177-3AD203B41FA5}">
                      <a16:colId xmlns:a16="http://schemas.microsoft.com/office/drawing/2014/main" val="422292924"/>
                    </a:ext>
                  </a:extLst>
                </a:gridCol>
              </a:tblGrid>
              <a:tr h="612012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[1]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-63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920"/>
                        </a:spcAft>
                      </a:pPr>
                      <a:r>
                        <a:rPr lang="en-US" sz="1200" b="0" kern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Akara</a:t>
                      </a:r>
                      <a:r>
                        <a:rPr lang="en-US" sz="1200" b="0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</a:t>
                      </a:r>
                      <a:r>
                        <a:rPr lang="en-US" sz="1200" b="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Sopharak</a:t>
                      </a:r>
                      <a:r>
                        <a:rPr lang="en-US" sz="12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Matthew N. Dailey, </a:t>
                      </a:r>
                      <a:r>
                        <a:rPr lang="en-US" sz="1200" b="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Bunyarit</a:t>
                      </a:r>
                      <a:r>
                        <a:rPr lang="en-US" sz="12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</a:t>
                      </a:r>
                      <a:r>
                        <a:rPr lang="en-US" sz="1200" b="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Uyyanonvara</a:t>
                      </a:r>
                      <a:r>
                        <a:rPr lang="en-US" sz="12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Sarah Barman, Tom Williamson, </a:t>
                      </a:r>
                      <a:r>
                        <a:rPr lang="en-US" sz="1200" b="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Khine</a:t>
                      </a:r>
                      <a:r>
                        <a:rPr lang="en-US" sz="12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</a:t>
                      </a:r>
                      <a:r>
                        <a:rPr lang="en-US" sz="1200" b="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Thet</a:t>
                      </a:r>
                      <a:r>
                        <a:rPr lang="en-US" sz="12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</a:t>
                      </a:r>
                      <a:r>
                        <a:rPr lang="en-US" sz="1200" b="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Nwe</a:t>
                      </a:r>
                      <a:r>
                        <a:rPr lang="en-US" sz="1200" b="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&amp; Yin Aye Moe (2010).“Machine learning approach to automatic exudate detection in retinal images from diabetic </a:t>
                      </a:r>
                      <a:r>
                        <a:rPr lang="en-US" sz="1200" b="0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patients.”</a:t>
                      </a:r>
                      <a:r>
                        <a:rPr lang="en-US" sz="1200" b="0" i="1" kern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Journal</a:t>
                      </a:r>
                      <a:r>
                        <a:rPr lang="en-US" sz="1200" b="0" i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of Modern Optics, 57:2, 124-135</a:t>
                      </a:r>
                      <a:r>
                        <a:rPr lang="en-US" sz="1200" b="0" i="1" kern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.</a:t>
                      </a:r>
                    </a:p>
                    <a:p>
                      <a:pPr marL="0" marR="0" indent="-63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920"/>
                        </a:spcAft>
                      </a:pPr>
                      <a:endParaRPr lang="en-US" sz="100" b="0" kern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312501"/>
                  </a:ext>
                </a:extLst>
              </a:tr>
              <a:tr h="47528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[2]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lvl="0" indent="0" algn="just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[3]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lvl="0" indent="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[4]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[5]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[6]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[7]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[8]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Shailesh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Kumar and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Basant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Kumar (2018). “Diabetic Retinopathy Detection by Extracting Area and Number of Microaneurysm from Colour Fundus Image.” 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5th International Conference on Signal Processing and Integrated Networks (SPIN) (2018):, 359-364.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Sohini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Roychowdhury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Dara D.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Koozekananiand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Keshab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K.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Parhi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(2014). “DREAM: Diabetic Retinopathy Analysis Using Machine Learning.” 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IEEE Journal of Biomedical and Health Informatics (Volume: 18 , Issue: 5 , Sept. 2014), 1717 – 1728.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Liu, Z.;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Chutatape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O.; Krishna, S.M. Presented at the 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19th IEEE Conference on Engineering in Medicine and Biology Society, Chicago, USA, Oct 30–Nov 2, 1997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Nayak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J., Bhat, P. S., Acharya, U. R., Lim, C. M., and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Kagathi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M. Automated identification of different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stages of diabetic retinopathy using digital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fundus images.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Sinthanayothin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C.; Boyce, J.F.; Williamson, T.H.; Cook, H.L.; Mensah, E.; Lal, S.; Usher, D. J. 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Diabet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. Med. 2002, 19, 105–112.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Usher, D.;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Dumskyj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M.;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Himaga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M.; Williamson, T.H.;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Nussey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S.; Boyce, J. J.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Diabet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. Med. 2004, 21, 84–90.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Kavitha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D.;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Shenbaga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S.D. Presented at the 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2nd ICISIP Conference on Intelligent Sensing and Information Processing, Madras, India, Jan 4–7, 2005.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9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Osareh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A.;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Mirmehdi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M.; Thomas, B.; Markham,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R.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In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 Medical Image Understanding and Analysis 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Conference;Claridge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E., 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Bamber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, J., Eds.; BMVC Press: UK, 2001;pp 49–52</a:t>
                      </a:r>
                      <a:r>
                        <a:rPr lang="en-US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Vrinda"/>
                        </a:rPr>
                        <a:t>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356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5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3455" y="2349695"/>
            <a:ext cx="7140428" cy="14688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THANK YOU</a:t>
            </a:r>
            <a:endParaRPr lang="en-US" sz="4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0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377762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People with diabetes can have an eye disease called diabetic retinopathy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It happens when </a:t>
            </a:r>
            <a:r>
              <a:rPr lang="en-US" sz="2000" dirty="0">
                <a:solidFill>
                  <a:srgbClr val="000000"/>
                </a:solidFill>
              </a:rPr>
              <a:t>high blood sugar levels cause damage to blood vessels in the retina. </a:t>
            </a:r>
            <a:endParaRPr lang="en-US" sz="2000" dirty="0" smtClean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It can damage the patient’s vision, even leads to blindness.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Our aim is </a:t>
            </a:r>
            <a:r>
              <a:rPr lang="en-US" sz="2000" dirty="0">
                <a:solidFill>
                  <a:srgbClr val="000000"/>
                </a:solidFill>
              </a:rPr>
              <a:t>to develop a system that will </a:t>
            </a:r>
            <a:r>
              <a:rPr lang="en-US" sz="2000" dirty="0" smtClean="0">
                <a:solidFill>
                  <a:srgbClr val="000000"/>
                </a:solidFill>
              </a:rPr>
              <a:t>be able </a:t>
            </a:r>
            <a:r>
              <a:rPr lang="en-US" sz="2000" dirty="0">
                <a:solidFill>
                  <a:srgbClr val="000000"/>
                </a:solidFill>
              </a:rPr>
              <a:t>to identify patients with </a:t>
            </a:r>
            <a:r>
              <a:rPr lang="en-US" sz="2000" dirty="0" smtClean="0">
                <a:solidFill>
                  <a:srgbClr val="000000"/>
                </a:solidFill>
              </a:rPr>
              <a:t>Diabetic Retinopathy </a:t>
            </a:r>
            <a:r>
              <a:rPr lang="en-US" sz="2000" dirty="0">
                <a:solidFill>
                  <a:srgbClr val="000000"/>
                </a:solidFill>
              </a:rPr>
              <a:t>from retinal colour </a:t>
            </a:r>
            <a:r>
              <a:rPr lang="en-US" sz="2000" dirty="0" smtClean="0">
                <a:solidFill>
                  <a:srgbClr val="000000"/>
                </a:solidFill>
              </a:rPr>
              <a:t>fundus images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6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001010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05" y="1740021"/>
            <a:ext cx="1788184" cy="161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680" r="7579"/>
          <a:stretch/>
        </p:blipFill>
        <p:spPr>
          <a:xfrm>
            <a:off x="7630093" y="3825510"/>
            <a:ext cx="1688078" cy="162207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835956" y="3370148"/>
            <a:ext cx="9248681" cy="5095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	   (a)						           (b)						         (c)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35957" y="5471886"/>
            <a:ext cx="9668656" cy="1233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	   				(</a:t>
            </a:r>
            <a:r>
              <a:rPr lang="en-US" sz="2000" dirty="0">
                <a:solidFill>
                  <a:schemeClr val="tx1"/>
                </a:solidFill>
              </a:rPr>
              <a:t>d</a:t>
            </a:r>
            <a:r>
              <a:rPr lang="en-US" sz="2000" dirty="0" smtClean="0">
                <a:solidFill>
                  <a:schemeClr val="tx1"/>
                </a:solidFill>
              </a:rPr>
              <a:t>)						           		(e)				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Fig 1 : (a) Healthy Eye   (b) </a:t>
            </a:r>
            <a:r>
              <a:rPr lang="en-US" sz="2000" b="1" dirty="0">
                <a:solidFill>
                  <a:schemeClr val="tx1"/>
                </a:solidFill>
              </a:rPr>
              <a:t>Mild </a:t>
            </a:r>
            <a:r>
              <a:rPr lang="en-US" sz="2000" b="1" dirty="0" smtClean="0">
                <a:solidFill>
                  <a:schemeClr val="tx1"/>
                </a:solidFill>
              </a:rPr>
              <a:t>NPDR   (c) Moderate NPDR   (d) Severe NPDR   (e) PDR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4251" b="4163"/>
          <a:stretch/>
        </p:blipFill>
        <p:spPr>
          <a:xfrm>
            <a:off x="3618411" y="3801207"/>
            <a:ext cx="1730760" cy="1670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124" y="1730643"/>
            <a:ext cx="1639505" cy="1639505"/>
          </a:xfrm>
          <a:prstGeom prst="rect">
            <a:avLst/>
          </a:prstGeom>
        </p:spPr>
      </p:pic>
      <p:pic>
        <p:nvPicPr>
          <p:cNvPr id="13" name="Picture 2" descr="00100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58" y="1730643"/>
            <a:ext cx="1912149" cy="16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04513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Our objective is to - 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Process </a:t>
            </a:r>
            <a:r>
              <a:rPr lang="en-US" sz="2000" dirty="0">
                <a:solidFill>
                  <a:srgbClr val="000000"/>
                </a:solidFill>
              </a:rPr>
              <a:t>colour fundus retinal images for Diabetic Retinopathy detection.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Extract </a:t>
            </a:r>
            <a:r>
              <a:rPr lang="en-US" sz="2000" dirty="0">
                <a:solidFill>
                  <a:srgbClr val="000000"/>
                </a:solidFill>
              </a:rPr>
              <a:t>key features from the pre-processed images.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Detect </a:t>
            </a:r>
            <a:r>
              <a:rPr lang="en-US" sz="2000" dirty="0">
                <a:solidFill>
                  <a:srgbClr val="000000"/>
                </a:solidFill>
              </a:rPr>
              <a:t>the presence of Diabetic Retinopathy.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Classify </a:t>
            </a:r>
            <a:r>
              <a:rPr lang="en-US" sz="2000" dirty="0">
                <a:solidFill>
                  <a:srgbClr val="000000"/>
                </a:solidFill>
              </a:rPr>
              <a:t>whether the Diabetic Retinopathy </a:t>
            </a:r>
            <a:r>
              <a:rPr lang="en-US" sz="2000" dirty="0" smtClean="0">
                <a:solidFill>
                  <a:srgbClr val="000000"/>
                </a:solidFill>
              </a:rPr>
              <a:t>Mild, Moderate, Severe or Proliferative.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Motivation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Diabetic Retinopathy (DR) is one of the common eye diseases and is a diabetes complication that affects eyes. 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Diabetic retinopathy may cause no symptoms or only mild vision problems. Eventually, it can cause blindness. 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So early detection of symptoms could help to avoid blindness.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Related 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640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Existing works performed DR detection using features of color fundus image like area and number of microaneurysm, exudates, appearance of haemorrhage etc. 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Classification of DR has done by linear </a:t>
            </a:r>
            <a:r>
              <a:rPr lang="en-US" sz="2000" dirty="0">
                <a:solidFill>
                  <a:srgbClr val="000000"/>
                </a:solidFill>
              </a:rPr>
              <a:t>Naïve Bayes , SVM  and  NN  </a:t>
            </a:r>
            <a:r>
              <a:rPr lang="en-US" sz="2000" dirty="0" smtClean="0">
                <a:solidFill>
                  <a:srgbClr val="000000"/>
                </a:solidFill>
              </a:rPr>
              <a:t>classifiers.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Most of the works performed 2 and 3 class classifications. Whereas recent works like Acharya et al. had performed 5 class classification.</a:t>
            </a:r>
          </a:p>
          <a:p>
            <a:pPr algn="just">
              <a:lnSpc>
                <a:spcPct val="150000"/>
              </a:lnSpc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Methodology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592925" y="1753477"/>
            <a:ext cx="841797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Diabetic retinopathy detection system </a:t>
            </a:r>
            <a:r>
              <a:rPr lang="en-US" sz="2000" dirty="0" smtClean="0">
                <a:solidFill>
                  <a:srgbClr val="000000"/>
                </a:solidFill>
              </a:rPr>
              <a:t>mainly consists </a:t>
            </a:r>
            <a:r>
              <a:rPr lang="en-US" sz="2000" dirty="0">
                <a:solidFill>
                  <a:srgbClr val="000000"/>
                </a:solidFill>
              </a:rPr>
              <a:t>three </a:t>
            </a:r>
            <a:r>
              <a:rPr lang="en-US" sz="2000" dirty="0" smtClean="0">
                <a:solidFill>
                  <a:srgbClr val="000000"/>
                </a:solidFill>
              </a:rPr>
              <a:t>main steps: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</a:rPr>
              <a:t>	Preprocessing </a:t>
            </a:r>
            <a:r>
              <a:rPr lang="en-US" sz="2000" dirty="0">
                <a:solidFill>
                  <a:srgbClr val="000000"/>
                </a:solidFill>
              </a:rPr>
              <a:t>of colour fundus </a:t>
            </a:r>
            <a:r>
              <a:rPr lang="en-US" sz="2000" dirty="0" smtClean="0">
                <a:solidFill>
                  <a:srgbClr val="000000"/>
                </a:solidFill>
              </a:rPr>
              <a:t>images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</a:rPr>
              <a:t> 	Feature extraction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</a:rPr>
              <a:t>	Classification </a:t>
            </a:r>
            <a:r>
              <a:rPr lang="en-US" sz="2000" dirty="0">
                <a:solidFill>
                  <a:srgbClr val="000000"/>
                </a:solidFill>
              </a:rPr>
              <a:t>of </a:t>
            </a:r>
            <a:r>
              <a:rPr lang="en-US" sz="2000" dirty="0" smtClean="0">
                <a:solidFill>
                  <a:srgbClr val="000000"/>
                </a:solidFill>
              </a:rPr>
              <a:t>Diabetic Retinopathy</a:t>
            </a:r>
            <a:endParaRPr lang="en-US" sz="2000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8926" y="1538514"/>
            <a:ext cx="8915400" cy="3777622"/>
          </a:xfrm>
        </p:spPr>
        <p:txBody>
          <a:bodyPr>
            <a:normAutofit/>
          </a:bodyPr>
          <a:lstStyle/>
          <a:p>
            <a:pPr algn="just"/>
            <a:endParaRPr lang="en-US" sz="2000" b="1" dirty="0" smtClean="0">
              <a:solidFill>
                <a:schemeClr val="tx1"/>
              </a:solidFill>
            </a:endParaRPr>
          </a:p>
          <a:p>
            <a:pPr algn="just"/>
            <a:r>
              <a:rPr lang="en-US" sz="2000" b="1" dirty="0" smtClean="0">
                <a:solidFill>
                  <a:schemeClr val="tx1"/>
                </a:solidFill>
              </a:rPr>
              <a:t>General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74645" y="2423044"/>
            <a:ext cx="87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000" dirty="0" smtClean="0"/>
              <a:t>(1)</a:t>
            </a:r>
            <a:r>
              <a:rPr lang="en-US" sz="2000" dirty="0"/>
              <a:t>	Resizing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41" y="3138990"/>
            <a:ext cx="3331166" cy="3181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800" y="4031107"/>
            <a:ext cx="1647333" cy="15440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0681" y="6320459"/>
            <a:ext cx="171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1024 x 1024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27123" y="5599559"/>
            <a:ext cx="171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350 x 350</a:t>
            </a:r>
            <a:endParaRPr lang="en-US" dirty="0"/>
          </a:p>
        </p:txBody>
      </p:sp>
      <p:sp>
        <p:nvSpPr>
          <p:cNvPr id="10" name="Down Arrow 9"/>
          <p:cNvSpPr>
            <a:spLocks/>
          </p:cNvSpPr>
          <p:nvPr/>
        </p:nvSpPr>
        <p:spPr>
          <a:xfrm rot="16200000">
            <a:off x="6909734" y="4211777"/>
            <a:ext cx="192940" cy="1050020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92925" y="2423044"/>
            <a:ext cx="87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000" dirty="0" smtClean="0"/>
              <a:t>(2)</a:t>
            </a:r>
            <a:r>
              <a:rPr lang="en-US" sz="2000" dirty="0"/>
              <a:t>	</a:t>
            </a:r>
            <a:r>
              <a:rPr lang="en-US" sz="2000" dirty="0" smtClean="0"/>
              <a:t>Green Channel Extraction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48" y="3138990"/>
            <a:ext cx="2904351" cy="27738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1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8079" y="3138990"/>
            <a:ext cx="2875471" cy="2695189"/>
          </a:xfrm>
          <a:prstGeom prst="rect">
            <a:avLst/>
          </a:prstGeom>
        </p:spPr>
      </p:pic>
      <p:sp>
        <p:nvSpPr>
          <p:cNvPr id="25" name="Down Arrow 24"/>
          <p:cNvSpPr>
            <a:spLocks/>
          </p:cNvSpPr>
          <p:nvPr/>
        </p:nvSpPr>
        <p:spPr>
          <a:xfrm rot="16200000">
            <a:off x="6927557" y="4211776"/>
            <a:ext cx="192940" cy="1050020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574645" y="2403905"/>
            <a:ext cx="87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(3)</a:t>
            </a:r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Contrast Limit Adaptive Histogram Equalization (CLAHE)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1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6568" y="3159173"/>
            <a:ext cx="2875471" cy="2695189"/>
          </a:xfrm>
          <a:prstGeom prst="rect">
            <a:avLst/>
          </a:prstGeom>
        </p:spPr>
      </p:pic>
      <p:sp>
        <p:nvSpPr>
          <p:cNvPr id="35" name="Down Arrow 34"/>
          <p:cNvSpPr>
            <a:spLocks/>
          </p:cNvSpPr>
          <p:nvPr/>
        </p:nvSpPr>
        <p:spPr>
          <a:xfrm rot="16200000">
            <a:off x="6909734" y="4157704"/>
            <a:ext cx="192940" cy="1050020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167" y="3119851"/>
            <a:ext cx="2809875" cy="26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9" grpId="0"/>
      <p:bldP spid="9" grpId="1"/>
      <p:bldP spid="10" grpId="0" animBg="1"/>
      <p:bldP spid="10" grpId="1" animBg="1"/>
      <p:bldP spid="17" grpId="0"/>
      <p:bldP spid="17" grpId="1"/>
      <p:bldP spid="17" grpId="2"/>
      <p:bldP spid="25" grpId="0" animBg="1"/>
      <p:bldP spid="25" grpId="1" animBg="1"/>
      <p:bldP spid="25" grpId="2" animBg="1"/>
      <p:bldP spid="33" grpId="0"/>
      <p:bldP spid="35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9987</TotalTime>
  <Words>1629</Words>
  <Application>Microsoft Office PowerPoint</Application>
  <PresentationFormat>Widescreen</PresentationFormat>
  <Paragraphs>312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 Unicode MS</vt:lpstr>
      <vt:lpstr>Arial</vt:lpstr>
      <vt:lpstr>Calibri</vt:lpstr>
      <vt:lpstr>Cambria Math</vt:lpstr>
      <vt:lpstr>Century Gothic</vt:lpstr>
      <vt:lpstr>Nirmala UI</vt:lpstr>
      <vt:lpstr>Times New Roman</vt:lpstr>
      <vt:lpstr>Vrinda</vt:lpstr>
      <vt:lpstr>Wingdings</vt:lpstr>
      <vt:lpstr>Wingdings 3</vt:lpstr>
      <vt:lpstr>Wisp</vt:lpstr>
      <vt:lpstr>Diabetic Retinopathy Classification from Retinal Images using Machine Learning Approach </vt:lpstr>
      <vt:lpstr>Outline</vt:lpstr>
      <vt:lpstr>Introduction</vt:lpstr>
      <vt:lpstr>Introduction</vt:lpstr>
      <vt:lpstr>Objective</vt:lpstr>
      <vt:lpstr>Motivation</vt:lpstr>
      <vt:lpstr>Related Works</vt:lpstr>
      <vt:lpstr>Methodology</vt:lpstr>
      <vt:lpstr>Preprocessing</vt:lpstr>
      <vt:lpstr>Preprocessing for Exudate Detection</vt:lpstr>
      <vt:lpstr>Preprocessing for Blood Vessel Detection</vt:lpstr>
      <vt:lpstr>Preprocessing for Microaneurysm Detection</vt:lpstr>
      <vt:lpstr>Feature Extraction</vt:lpstr>
      <vt:lpstr>Classification</vt:lpstr>
      <vt:lpstr>Random Forest Classifier</vt:lpstr>
      <vt:lpstr>Classification (Continued) </vt:lpstr>
      <vt:lpstr>Workflow</vt:lpstr>
      <vt:lpstr>Evaluation Metrics</vt:lpstr>
      <vt:lpstr>Results and Experimental Analysis </vt:lpstr>
      <vt:lpstr>Results and Experimental Analysis (Continued)</vt:lpstr>
      <vt:lpstr>Comparison</vt:lpstr>
      <vt:lpstr>Comparison</vt:lpstr>
      <vt:lpstr>Discussions and 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Exudate Detection from Retinal Images Using Machine Learning Algorithms</dc:title>
  <dc:creator>Indronil Bhattacharjee</dc:creator>
  <cp:lastModifiedBy>Indronil Bhattacharjee</cp:lastModifiedBy>
  <cp:revision>122</cp:revision>
  <dcterms:created xsi:type="dcterms:W3CDTF">2019-06-30T17:15:31Z</dcterms:created>
  <dcterms:modified xsi:type="dcterms:W3CDTF">2020-03-17T15:55:51Z</dcterms:modified>
</cp:coreProperties>
</file>